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23"/>
  </p:notesMasterIdLst>
  <p:sldIdLst>
    <p:sldId id="269" r:id="rId2"/>
    <p:sldId id="271" r:id="rId3"/>
    <p:sldId id="258" r:id="rId4"/>
    <p:sldId id="281" r:id="rId5"/>
    <p:sldId id="264" r:id="rId6"/>
    <p:sldId id="275" r:id="rId7"/>
    <p:sldId id="263" r:id="rId8"/>
    <p:sldId id="267" r:id="rId9"/>
    <p:sldId id="285" r:id="rId10"/>
    <p:sldId id="257" r:id="rId11"/>
    <p:sldId id="284" r:id="rId12"/>
    <p:sldId id="277" r:id="rId13"/>
    <p:sldId id="278" r:id="rId14"/>
    <p:sldId id="287" r:id="rId15"/>
    <p:sldId id="259" r:id="rId16"/>
    <p:sldId id="279" r:id="rId17"/>
    <p:sldId id="289" r:id="rId18"/>
    <p:sldId id="291" r:id="rId19"/>
    <p:sldId id="294" r:id="rId20"/>
    <p:sldId id="293" r:id="rId21"/>
    <p:sldId id="290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485" autoAdjust="0"/>
    <p:restoredTop sz="94706" autoAdjust="0"/>
  </p:normalViewPr>
  <p:slideViewPr>
    <p:cSldViewPr>
      <p:cViewPr varScale="1">
        <p:scale>
          <a:sx n="115" d="100"/>
          <a:sy n="115" d="100"/>
        </p:scale>
        <p:origin x="220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4D6EBF-CCB9-4C85-946E-A61B84FD0F9A}" type="datetimeFigureOut">
              <a:rPr lang="en-US" smtClean="0"/>
              <a:pPr/>
              <a:t>2/8/2023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8D590-FAB7-446D-97AA-FF29C94D6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532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C8D590-FAB7-446D-97AA-FF29C94D6D1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571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E3AE4-EA41-4489-B949-D2F74B4AB2C3}" type="datetime1">
              <a:rPr lang="ru-RU" smtClean="0"/>
              <a:pPr/>
              <a:t>08.02.2023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54C5-A16C-40CD-A76C-A03C3AEAA0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C1592-D695-4094-8704-E166EBB09B25}" type="datetime1">
              <a:rPr lang="ru-RU" smtClean="0"/>
              <a:pPr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54C5-A16C-40CD-A76C-A03C3AEAA0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34408-989B-4915-AFCD-6EE9F4A90BB1}" type="datetime1">
              <a:rPr lang="ru-RU" smtClean="0"/>
              <a:pPr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54C5-A16C-40CD-A76C-A03C3AEAA0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9CC54-1267-4F2E-B9B1-C4E3106853BD}" type="datetime1">
              <a:rPr lang="ru-RU" smtClean="0"/>
              <a:pPr/>
              <a:t>08.02.2023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54C5-A16C-40CD-A76C-A03C3AEAA0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2E802-CC3E-4AE4-B58A-A2805DC16F4C}" type="datetime1">
              <a:rPr lang="ru-RU" smtClean="0"/>
              <a:pPr/>
              <a:t>08.02.2023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54C5-A16C-40CD-A76C-A03C3AEAA0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F79CE-4546-4F27-9160-7EAB9917C446}" type="datetime1">
              <a:rPr lang="ru-RU" smtClean="0"/>
              <a:pPr/>
              <a:t>08.02.2023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54C5-A16C-40CD-A76C-A03C3AEAA0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7E07D-C828-4405-944C-6867AF9414BE}" type="datetime1">
              <a:rPr lang="ru-RU" smtClean="0"/>
              <a:pPr/>
              <a:t>08.02.2023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54C5-A16C-40CD-A76C-A03C3AEAA0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BC03-5D8E-4781-B513-9DC9A4807FB3}" type="datetime1">
              <a:rPr lang="ru-RU" smtClean="0"/>
              <a:pPr/>
              <a:t>08.02.2023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54C5-A16C-40CD-A76C-A03C3AEAA0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4D106-ED55-4B31-89ED-ED116D8A0E90}" type="datetime1">
              <a:rPr lang="ru-RU" smtClean="0"/>
              <a:pPr/>
              <a:t>08.02.2023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23554C5-A16C-40CD-A76C-A03C3AEAA09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2B7F8-8FC8-414B-9BC2-3B02CF23BAB3}" type="datetime1">
              <a:rPr lang="ru-RU" smtClean="0"/>
              <a:pPr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54C5-A16C-40CD-A76C-A03C3AEAA0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5E21F-633A-46EF-A3FB-68BC060E76FA}" type="datetime1">
              <a:rPr lang="ru-RU" smtClean="0"/>
              <a:pPr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54C5-A16C-40CD-A76C-A03C3AEAA0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29E1005-8760-4549-87A8-6B43EB1CDA6F}" type="datetime1">
              <a:rPr lang="ru-RU" smtClean="0"/>
              <a:pPr/>
              <a:t>08.02.2023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23554C5-A16C-40CD-A76C-A03C3AEAA09A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692696"/>
            <a:ext cx="7563616" cy="4248472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latin typeface="+mn-lt"/>
              </a:rPr>
              <a:t>ООО </a:t>
            </a:r>
            <a:r>
              <a:rPr lang="ru-RU" sz="3200" dirty="0" smtClean="0">
                <a:latin typeface="+mn-lt"/>
              </a:rPr>
              <a:t>«НОВОТЕКС»</a:t>
            </a:r>
            <a:r>
              <a:rPr lang="ru-RU" sz="3200" dirty="0" smtClean="0">
                <a:latin typeface="+mn-lt"/>
              </a:rPr>
              <a:t/>
            </a:r>
            <a:br>
              <a:rPr lang="ru-RU" sz="3200" dirty="0" smtClean="0">
                <a:latin typeface="+mn-lt"/>
              </a:rPr>
            </a:br>
            <a:r>
              <a:rPr lang="ru-RU" sz="3600" dirty="0">
                <a:latin typeface="+mn-lt"/>
              </a:rPr>
              <a:t/>
            </a:r>
            <a:br>
              <a:rPr lang="ru-RU" sz="3600" dirty="0">
                <a:latin typeface="+mn-lt"/>
              </a:rPr>
            </a:br>
            <a:r>
              <a:rPr lang="ru-RU" sz="3600" dirty="0" smtClean="0">
                <a:latin typeface="+mn-lt"/>
              </a:rPr>
              <a:t/>
            </a:r>
            <a:br>
              <a:rPr lang="ru-RU" sz="3600" dirty="0" smtClean="0">
                <a:latin typeface="+mn-lt"/>
              </a:rPr>
            </a:br>
            <a:r>
              <a:rPr lang="ru-RU" sz="3600" dirty="0" smtClean="0">
                <a:latin typeface="+mn-lt"/>
              </a:rPr>
              <a:t>КОМПЛЕКСНАЯ ЗАЩИТА </a:t>
            </a:r>
            <a:r>
              <a:rPr lang="ru-RU" sz="3600" dirty="0">
                <a:latin typeface="+mn-lt"/>
              </a:rPr>
              <a:t>ПОДЗЕМНОГО ОБОРУДОВАНИЯ </a:t>
            </a:r>
            <a:r>
              <a:rPr lang="ru-RU" sz="3600" dirty="0" smtClean="0">
                <a:latin typeface="+mn-lt"/>
              </a:rPr>
              <a:t>МЕТОДОМ ЭЛЕКТРОХИМИЧЕСКОГО ИНГИБИРОВАНИЯ </a:t>
            </a:r>
            <a:endParaRPr lang="ru-RU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652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+mn-lt"/>
              </a:rPr>
              <a:t>Вступление</a:t>
            </a:r>
            <a:endParaRPr lang="ru-RU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35480"/>
            <a:ext cx="8229600" cy="2069584"/>
          </a:xfrm>
        </p:spPr>
        <p:txBody>
          <a:bodyPr>
            <a:normAutofit/>
          </a:bodyPr>
          <a:lstStyle/>
          <a:p>
            <a:pPr algn="just"/>
            <a:r>
              <a:rPr lang="ru-RU" sz="2400" dirty="0"/>
              <a:t>Проблема образования </a:t>
            </a:r>
            <a:r>
              <a:rPr lang="ru-RU" sz="2400" dirty="0" smtClean="0"/>
              <a:t>отложений неорганических солей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/>
              <a:t>на </a:t>
            </a:r>
            <a:r>
              <a:rPr lang="ru-RU" sz="2400" dirty="0"/>
              <a:t>рабочих поверхностях подземного оборудования является постоянным спутником процесса добычи </a:t>
            </a:r>
            <a:r>
              <a:rPr lang="ru-RU" sz="2400" dirty="0" smtClean="0"/>
              <a:t>нефти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54C5-A16C-40CD-A76C-A03C3AEAA09A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23554" name="Picture 2" descr="http://tovar2.ru/images/fotootzivi/2011/03/28/1211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581128"/>
            <a:ext cx="2376264" cy="1782198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23556" name="Picture 4" descr="http://www.ru.all.biz/img/ru/service_catalog/middle/122619.jpeg?rrr=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2129" y="4095327"/>
            <a:ext cx="2085975" cy="228600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23558" name="Picture 6" descr="http://img-fotki.yandex.ru/get/6809/154956874.19/0_101a90_b9d8b885_XX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4178696"/>
            <a:ext cx="2936843" cy="220263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</p:pic>
    </p:spTree>
    <p:extLst>
      <p:ext uri="{BB962C8B-B14F-4D97-AF65-F5344CB8AC3E}">
        <p14:creationId xmlns:p14="http://schemas.microsoft.com/office/powerpoint/2010/main" val="166190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7632848" cy="504056"/>
          </a:xfrm>
        </p:spPr>
        <p:txBody>
          <a:bodyPr anchor="t">
            <a:noAutofit/>
          </a:bodyPr>
          <a:lstStyle/>
          <a:p>
            <a:pPr algn="ctr"/>
            <a:r>
              <a:rPr lang="ru-RU" sz="3000" b="1" dirty="0" smtClean="0">
                <a:latin typeface="+mn-lt"/>
              </a:rPr>
              <a:t>Солеотложения на корпусе ЭЦН</a:t>
            </a:r>
            <a:endParaRPr lang="ru-RU" sz="30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54C5-A16C-40CD-A76C-A03C3AEAA09A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169080"/>
            <a:ext cx="2640000" cy="19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38" y="4401328"/>
            <a:ext cx="2638602" cy="19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2169080"/>
            <a:ext cx="2638602" cy="19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4401328"/>
            <a:ext cx="2638602" cy="19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4168" y="2169080"/>
            <a:ext cx="2638602" cy="19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84168" y="4401328"/>
            <a:ext cx="2638602" cy="19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</p:pic>
      <p:sp>
        <p:nvSpPr>
          <p:cNvPr id="10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864096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/>
              <a:t>Нарушают теплообмен системы, приводят к перегреву и отказу рабочих органов насоса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864" y="764704"/>
            <a:ext cx="8229600" cy="3888432"/>
          </a:xfrm>
        </p:spPr>
        <p:txBody>
          <a:bodyPr>
            <a:normAutofit/>
          </a:bodyPr>
          <a:lstStyle/>
          <a:p>
            <a:pPr algn="just"/>
            <a:r>
              <a:rPr lang="ru-RU" sz="2400" dirty="0"/>
              <a:t>Основными компонентами большинства </a:t>
            </a:r>
            <a:r>
              <a:rPr lang="ru-RU" sz="2400" dirty="0" smtClean="0"/>
              <a:t>солеотложений </a:t>
            </a:r>
            <a:r>
              <a:rPr lang="ru-RU" sz="2400" dirty="0"/>
              <a:t>являются </a:t>
            </a:r>
            <a:r>
              <a:rPr lang="ru-RU" sz="2400" dirty="0">
                <a:solidFill>
                  <a:srgbClr val="FF0000"/>
                </a:solidFill>
              </a:rPr>
              <a:t>карбонат </a:t>
            </a:r>
            <a:r>
              <a:rPr lang="ru-RU" sz="2400" dirty="0" smtClean="0">
                <a:solidFill>
                  <a:srgbClr val="FF0000"/>
                </a:solidFill>
              </a:rPr>
              <a:t>кальция </a:t>
            </a:r>
            <a:r>
              <a:rPr lang="en-US" sz="2400" dirty="0" smtClean="0">
                <a:solidFill>
                  <a:srgbClr val="FF0000"/>
                </a:solidFill>
              </a:rPr>
              <a:t>CaCO</a:t>
            </a:r>
            <a:r>
              <a:rPr lang="en-US" sz="2400" baseline="-25000" dirty="0" smtClean="0">
                <a:solidFill>
                  <a:srgbClr val="FF0000"/>
                </a:solidFill>
              </a:rPr>
              <a:t>3</a:t>
            </a:r>
            <a:r>
              <a:rPr lang="ru-RU" sz="2400" dirty="0" smtClean="0"/>
              <a:t>, </a:t>
            </a:r>
            <a:r>
              <a:rPr lang="ru-RU" sz="2400" dirty="0">
                <a:solidFill>
                  <a:srgbClr val="FF0000"/>
                </a:solidFill>
              </a:rPr>
              <a:t>сульфат </a:t>
            </a:r>
            <a:r>
              <a:rPr lang="ru-RU" sz="2400" dirty="0" smtClean="0">
                <a:solidFill>
                  <a:srgbClr val="FF0000"/>
                </a:solidFill>
              </a:rPr>
              <a:t>кальция</a:t>
            </a:r>
            <a:r>
              <a:rPr lang="en-US" sz="2400" dirty="0" smtClean="0">
                <a:solidFill>
                  <a:srgbClr val="FF0000"/>
                </a:solidFill>
              </a:rPr>
              <a:t> CaSO</a:t>
            </a:r>
            <a:r>
              <a:rPr lang="en-US" sz="2400" baseline="-25000" dirty="0" smtClean="0">
                <a:solidFill>
                  <a:srgbClr val="FF0000"/>
                </a:solidFill>
              </a:rPr>
              <a:t>4</a:t>
            </a:r>
            <a:r>
              <a:rPr lang="ru-RU" sz="2400" dirty="0" smtClean="0">
                <a:solidFill>
                  <a:srgbClr val="FF0000"/>
                </a:solidFill>
              </a:rPr>
              <a:t>, сульфат бария</a:t>
            </a:r>
            <a:r>
              <a:rPr lang="en-US" sz="2400" dirty="0" smtClean="0">
                <a:solidFill>
                  <a:srgbClr val="FF0000"/>
                </a:solidFill>
              </a:rPr>
              <a:t> BaSO</a:t>
            </a:r>
            <a:r>
              <a:rPr lang="en-US" sz="2400" baseline="-25000" dirty="0" smtClean="0">
                <a:solidFill>
                  <a:srgbClr val="FF0000"/>
                </a:solidFill>
              </a:rPr>
              <a:t>4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/>
              <a:t>в смеси </a:t>
            </a:r>
            <a:r>
              <a:rPr lang="ru-RU" sz="2400" dirty="0"/>
              <a:t>с продуктами </a:t>
            </a:r>
            <a:r>
              <a:rPr lang="ru-RU" sz="2400" dirty="0" smtClean="0"/>
              <a:t>коррозии и </a:t>
            </a:r>
            <a:r>
              <a:rPr lang="ru-RU" sz="2400" dirty="0"/>
              <a:t>частицами </a:t>
            </a:r>
            <a:r>
              <a:rPr lang="ru-RU" sz="2400" dirty="0" smtClean="0"/>
              <a:t>породы.</a:t>
            </a:r>
            <a:endParaRPr lang="ru-RU" sz="2400" dirty="0"/>
          </a:p>
          <a:p>
            <a:pPr algn="just"/>
            <a:r>
              <a:rPr lang="ru-RU" sz="2400" dirty="0" smtClean="0"/>
              <a:t>Процесс образования солеотложений включает </a:t>
            </a:r>
            <a:r>
              <a:rPr lang="ru-RU" sz="2400" dirty="0"/>
              <a:t>три </a:t>
            </a:r>
            <a:r>
              <a:rPr lang="ru-RU" sz="2400" dirty="0" smtClean="0"/>
              <a:t>основные стадии:</a:t>
            </a:r>
          </a:p>
          <a:p>
            <a:pPr algn="just">
              <a:buNone/>
            </a:pPr>
            <a:r>
              <a:rPr lang="ru-RU" sz="2000" dirty="0" smtClean="0"/>
              <a:t>		- Образование ионных пар</a:t>
            </a:r>
          </a:p>
          <a:p>
            <a:pPr algn="just">
              <a:buNone/>
            </a:pPr>
            <a:r>
              <a:rPr lang="ru-RU" sz="2000" dirty="0" smtClean="0"/>
              <a:t>   		- Объединение ионных пар в микрокристаллы-центры 	   кристаллизации</a:t>
            </a:r>
          </a:p>
          <a:p>
            <a:pPr algn="just">
              <a:buNone/>
            </a:pPr>
            <a:r>
              <a:rPr lang="ru-RU" sz="2000" dirty="0" smtClean="0"/>
              <a:t>    		- Рост и агрегация кристаллов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54C5-A16C-40CD-A76C-A03C3AEAA09A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20482" name="Picture 2" descr="http://www.inchm.bris.ac.uk/people/meldrum/worm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9892" y="4661373"/>
            <a:ext cx="2497932" cy="1903788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20484" name="Picture 4" descr="http://www.physics.montana.edu/ical/gallery/SEM/Image%20of%20calcium%20carbonate%20crystal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54676" y="4676630"/>
            <a:ext cx="2541460" cy="19044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20486" name="Picture 6" descr="https://encrypted-tbn3.gstatic.com/images?q=tbn:ANd9GcRi6ZSyTw93QNYRwstLU1A3K0mWlmbiKpNVY3Aql2NR3PTZSkD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35345" y="4692952"/>
            <a:ext cx="2497095" cy="19044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</p:pic>
    </p:spTree>
    <p:extLst>
      <p:ext uri="{BB962C8B-B14F-4D97-AF65-F5344CB8AC3E}">
        <p14:creationId xmlns:p14="http://schemas.microsoft.com/office/powerpoint/2010/main" val="114094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866360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latin typeface="+mn-lt"/>
              </a:rPr>
              <a:t>Методы предупреждения солеотложений в подземном оборудовании</a:t>
            </a:r>
            <a:endParaRPr lang="en-US" sz="3000" b="1" dirty="0">
              <a:latin typeface="+mn-lt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844824"/>
            <a:ext cx="7573645" cy="484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54C5-A16C-40CD-A76C-A03C3AEAA09A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latin typeface="+mn-lt"/>
                <a:ea typeface="Times New Roman" panose="02020603050405020304" pitchFamily="18" charset="0"/>
              </a:rPr>
              <a:t>Перспективы борьбы </a:t>
            </a:r>
            <a:br>
              <a:rPr lang="ru-RU" sz="3600" b="1" dirty="0" smtClean="0">
                <a:latin typeface="+mn-lt"/>
                <a:ea typeface="Times New Roman" panose="02020603050405020304" pitchFamily="18" charset="0"/>
              </a:rPr>
            </a:br>
            <a:r>
              <a:rPr lang="ru-RU" sz="3600" b="1" dirty="0" smtClean="0">
                <a:latin typeface="+mn-lt"/>
                <a:ea typeface="Times New Roman" panose="02020603050405020304" pitchFamily="18" charset="0"/>
              </a:rPr>
              <a:t>с солеотложением</a:t>
            </a:r>
            <a:endParaRPr lang="ru-RU" sz="36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328592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/>
              <a:t>В </a:t>
            </a:r>
            <a:r>
              <a:rPr lang="ru-RU" sz="2400" dirty="0"/>
              <a:t>настоящее время наиболее эффективными и технологичными </a:t>
            </a:r>
            <a:r>
              <a:rPr lang="ru-RU" sz="2400" dirty="0" smtClean="0"/>
              <a:t>для </a:t>
            </a:r>
            <a:r>
              <a:rPr lang="ru-RU" sz="2400" dirty="0"/>
              <a:t>предотвращения </a:t>
            </a:r>
            <a:r>
              <a:rPr lang="ru-RU" sz="2400" dirty="0" smtClean="0"/>
              <a:t>отложений </a:t>
            </a:r>
            <a:r>
              <a:rPr lang="ru-RU" sz="2400" dirty="0"/>
              <a:t>неорганических солей являются химические </a:t>
            </a:r>
            <a:r>
              <a:rPr lang="ru-RU" sz="2400" dirty="0" smtClean="0"/>
              <a:t>методы, </a:t>
            </a:r>
            <a:r>
              <a:rPr lang="ru-RU" sz="2400" dirty="0"/>
              <a:t>основанные на применении </a:t>
            </a:r>
            <a:r>
              <a:rPr lang="ru-RU" sz="2400" dirty="0" smtClean="0"/>
              <a:t>специальных реагентов-ингибиторов</a:t>
            </a:r>
            <a:endParaRPr lang="en-US" sz="2400" dirty="0" smtClean="0"/>
          </a:p>
          <a:p>
            <a:pPr algn="just"/>
            <a:r>
              <a:rPr lang="ru-RU" sz="2400" dirty="0" smtClean="0"/>
              <a:t>Несмотря на широкое распространение химического </a:t>
            </a:r>
            <a:r>
              <a:rPr lang="en-US" sz="2400" dirty="0" smtClean="0"/>
              <a:t> </a:t>
            </a:r>
            <a:r>
              <a:rPr lang="ru-RU" sz="2400" dirty="0" smtClean="0"/>
              <a:t>ингибирования, данный метод сопряжен с необходимостью постоянного или периодического дозирования ингибитора в скважину и расходами на его применение</a:t>
            </a:r>
            <a:endParaRPr lang="en-US" sz="2400" dirty="0" smtClean="0"/>
          </a:p>
          <a:p>
            <a:pPr algn="just"/>
            <a:r>
              <a:rPr lang="ru-RU" sz="2400" dirty="0" smtClean="0"/>
              <a:t>Перспективные методы борьбы с солеотложением следует искать в изменении количества и структуры осадка на защищаемой поверхности модифицируя состав и структуру самой поверхности и влияя на начальные стадии процесса солеотложения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54C5-A16C-40CD-A76C-A03C3AEAA09A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379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>
                <a:latin typeface="+mn-lt"/>
              </a:rPr>
              <a:t>Эффект </a:t>
            </a:r>
            <a:r>
              <a:rPr lang="ru-RU" sz="3600" b="1" dirty="0" smtClean="0">
                <a:latin typeface="+mn-lt"/>
              </a:rPr>
              <a:t>ионов переходных металлов </a:t>
            </a:r>
            <a:r>
              <a:rPr lang="ru-RU" sz="3600" b="1" dirty="0">
                <a:latin typeface="+mn-lt"/>
              </a:rPr>
              <a:t>на карбонатные </a:t>
            </a:r>
            <a:r>
              <a:rPr lang="ru-RU" sz="3600" b="1" dirty="0" smtClean="0">
                <a:latin typeface="+mn-lt"/>
              </a:rPr>
              <a:t>солеотложения</a:t>
            </a:r>
            <a:endParaRPr lang="en-US" sz="40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92208"/>
            <a:ext cx="8229600" cy="438912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/>
              <a:t>Снижение </a:t>
            </a:r>
            <a:r>
              <a:rPr lang="ru-RU" dirty="0"/>
              <a:t>скорости роста кристаллов карбонатов кальция и магния в присутствии ионов </a:t>
            </a:r>
            <a:r>
              <a:rPr lang="ru-RU" dirty="0" smtClean="0"/>
              <a:t>цинка, кадмия и меди</a:t>
            </a:r>
            <a:r>
              <a:rPr lang="en-US" dirty="0" smtClean="0"/>
              <a:t> (M</a:t>
            </a:r>
            <a:r>
              <a:rPr lang="en-US" baseline="30000" dirty="0" smtClean="0"/>
              <a:t>2+</a:t>
            </a:r>
            <a:r>
              <a:rPr lang="en-US" dirty="0" smtClean="0"/>
              <a:t>)</a:t>
            </a:r>
            <a:r>
              <a:rPr lang="ru-RU" dirty="0" smtClean="0"/>
              <a:t> описано в литературе </a:t>
            </a:r>
            <a:r>
              <a:rPr lang="ru-RU" dirty="0"/>
              <a:t>с </a:t>
            </a:r>
            <a:r>
              <a:rPr lang="ru-RU" dirty="0" smtClean="0"/>
              <a:t>1980-х гг.</a:t>
            </a:r>
            <a:endParaRPr lang="ru-RU" dirty="0"/>
          </a:p>
          <a:p>
            <a:pPr algn="just"/>
            <a:r>
              <a:rPr lang="ru-RU" dirty="0" smtClean="0"/>
              <a:t>С перспективой отхода от более токсичных традиционных </a:t>
            </a:r>
            <a:r>
              <a:rPr lang="ru-RU" dirty="0"/>
              <a:t>ингибиторов, </a:t>
            </a:r>
            <a:r>
              <a:rPr lang="ru-RU" dirty="0" smtClean="0"/>
              <a:t>в начале </a:t>
            </a:r>
            <a:r>
              <a:rPr lang="ru-RU" dirty="0"/>
              <a:t>2000 </a:t>
            </a:r>
            <a:r>
              <a:rPr lang="ru-RU" dirty="0" smtClean="0"/>
              <a:t>гг</a:t>
            </a:r>
            <a:r>
              <a:rPr lang="ru-RU" dirty="0"/>
              <a:t>. возрос интерес к предотвращению карбонатных солеотложений в системах горячего водоснабжения, охлаждения, обратного осмоса, установок опреснения </a:t>
            </a:r>
            <a:r>
              <a:rPr lang="ru-RU" dirty="0" smtClean="0"/>
              <a:t>при </a:t>
            </a:r>
            <a:r>
              <a:rPr lang="ru-RU" dirty="0"/>
              <a:t>помощи ионов </a:t>
            </a:r>
            <a:r>
              <a:rPr lang="en-US" dirty="0" smtClean="0"/>
              <a:t>M</a:t>
            </a:r>
            <a:r>
              <a:rPr lang="ru-RU" baseline="30000" dirty="0" smtClean="0"/>
              <a:t>2</a:t>
            </a:r>
            <a:r>
              <a:rPr lang="ru-RU" baseline="30000" dirty="0"/>
              <a:t>+</a:t>
            </a:r>
            <a:r>
              <a:rPr lang="ru-RU" dirty="0"/>
              <a:t>, получаемых </a:t>
            </a:r>
            <a:r>
              <a:rPr lang="ru-RU" dirty="0" smtClean="0"/>
              <a:t>анодным растворением </a:t>
            </a:r>
            <a:r>
              <a:rPr lang="ru-RU" dirty="0"/>
              <a:t>в гальванической паре с более «благородным» </a:t>
            </a:r>
            <a:r>
              <a:rPr lang="ru-RU" dirty="0" smtClean="0"/>
              <a:t>металлом</a:t>
            </a:r>
            <a:endParaRPr lang="ru-RU" dirty="0"/>
          </a:p>
          <a:p>
            <a:pPr algn="just"/>
            <a:r>
              <a:rPr lang="ru-RU" dirty="0" smtClean="0"/>
              <a:t>В </a:t>
            </a:r>
            <a:r>
              <a:rPr lang="ru-RU" dirty="0"/>
              <a:t>2011 г. китайскими исследователями была впервые опубликована работа с описанием ингибирующего </a:t>
            </a:r>
            <a:r>
              <a:rPr lang="ru-RU" dirty="0" smtClean="0"/>
              <a:t>покрытия </a:t>
            </a:r>
            <a:r>
              <a:rPr lang="ru-RU" dirty="0"/>
              <a:t>на эпоксидной </a:t>
            </a:r>
            <a:r>
              <a:rPr lang="ru-RU" dirty="0" smtClean="0"/>
              <a:t>основе</a:t>
            </a:r>
            <a:endParaRPr lang="ru-RU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54C5-A16C-40CD-A76C-A03C3AEAA09A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>
                <a:latin typeface="+mn-lt"/>
              </a:rPr>
              <a:t>Физико-химический механизм защитного </a:t>
            </a:r>
            <a:r>
              <a:rPr lang="ru-RU" sz="4000" b="1" dirty="0" smtClean="0">
                <a:latin typeface="+mn-lt"/>
              </a:rPr>
              <a:t>действия</a:t>
            </a:r>
            <a:endParaRPr lang="ru-RU" sz="40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2717656"/>
          </a:xfrm>
        </p:spPr>
        <p:txBody>
          <a:bodyPr>
            <a:noAutofit/>
          </a:bodyPr>
          <a:lstStyle/>
          <a:p>
            <a:pPr lvl="0" algn="just"/>
            <a:r>
              <a:rPr lang="ru-RU" sz="2400" dirty="0"/>
              <a:t>Формирование гальвано-пар </a:t>
            </a:r>
            <a:r>
              <a:rPr lang="ru-RU" sz="2400" dirty="0" smtClean="0"/>
              <a:t>металл-углерод </a:t>
            </a:r>
            <a:r>
              <a:rPr lang="ru-RU" sz="2400" dirty="0"/>
              <a:t>на поверхности покрытия приводит к образованию в растворе свободных </a:t>
            </a:r>
            <a:r>
              <a:rPr lang="ru-RU" sz="2400" dirty="0" smtClean="0"/>
              <a:t>ионов </a:t>
            </a:r>
            <a:r>
              <a:rPr lang="en-US" sz="2400" dirty="0" smtClean="0"/>
              <a:t>M</a:t>
            </a:r>
            <a:r>
              <a:rPr lang="ru-RU" sz="2400" baseline="30000" dirty="0" smtClean="0"/>
              <a:t>2</a:t>
            </a:r>
            <a:r>
              <a:rPr lang="ru-RU" sz="2400" baseline="30000" dirty="0"/>
              <a:t>+</a:t>
            </a:r>
            <a:r>
              <a:rPr lang="ru-RU" sz="2400" baseline="-25000" dirty="0"/>
              <a:t>.</a:t>
            </a:r>
            <a:r>
              <a:rPr lang="ru-RU" sz="2400" baseline="30000" dirty="0"/>
              <a:t> </a:t>
            </a:r>
            <a:r>
              <a:rPr lang="ru-RU" sz="2400" dirty="0"/>
              <a:t>Работают такие гальвано-пары по принципу систем с протекторной защитой в условиях короткозамкнутой </a:t>
            </a:r>
            <a:r>
              <a:rPr lang="ru-RU" sz="2400" dirty="0" smtClean="0"/>
              <a:t>цепи:</a:t>
            </a:r>
            <a:endParaRPr lang="ru-RU" sz="2400" dirty="0"/>
          </a:p>
          <a:p>
            <a:pPr algn="ctr">
              <a:buNone/>
            </a:pPr>
            <a:r>
              <a:rPr lang="ru-RU" sz="2400" dirty="0" smtClean="0"/>
              <a:t>	</a:t>
            </a:r>
            <a:r>
              <a:rPr lang="ru-RU" sz="2400" b="1" dirty="0" smtClean="0">
                <a:solidFill>
                  <a:srgbClr val="FF0000"/>
                </a:solidFill>
              </a:rPr>
              <a:t>Катод</a:t>
            </a:r>
            <a:r>
              <a:rPr lang="ru-RU" sz="2400" b="1" dirty="0">
                <a:solidFill>
                  <a:srgbClr val="FF0000"/>
                </a:solidFill>
              </a:rPr>
              <a:t>: </a:t>
            </a:r>
            <a:r>
              <a:rPr lang="en-US" sz="2400" b="1" dirty="0" smtClean="0">
                <a:solidFill>
                  <a:srgbClr val="FF0000"/>
                </a:solidFill>
              </a:rPr>
              <a:t>M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  <a:sym typeface="Symbol" panose="05050102010706020507" pitchFamily="18" charset="2"/>
              </a:rPr>
              <a:t>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M</a:t>
            </a:r>
            <a:r>
              <a:rPr lang="ru-RU" sz="2400" b="1" baseline="30000" dirty="0" smtClean="0">
                <a:solidFill>
                  <a:srgbClr val="FF0000"/>
                </a:solidFill>
              </a:rPr>
              <a:t>2</a:t>
            </a:r>
            <a:r>
              <a:rPr lang="ru-RU" sz="2400" b="1" baseline="30000" dirty="0">
                <a:solidFill>
                  <a:srgbClr val="FF0000"/>
                </a:solidFill>
              </a:rPr>
              <a:t>+</a:t>
            </a:r>
            <a:r>
              <a:rPr lang="ru-RU" sz="2400" b="1" dirty="0">
                <a:solidFill>
                  <a:srgbClr val="FF0000"/>
                </a:solidFill>
              </a:rPr>
              <a:t> + 2</a:t>
            </a:r>
            <a:r>
              <a:rPr lang="en-US" sz="2400" b="1" i="1" dirty="0">
                <a:solidFill>
                  <a:srgbClr val="FF0000"/>
                </a:solidFill>
              </a:rPr>
              <a:t>e</a:t>
            </a:r>
            <a:r>
              <a:rPr lang="ru-RU" sz="2400" b="1" baseline="30000" dirty="0">
                <a:solidFill>
                  <a:srgbClr val="FF0000"/>
                </a:solidFill>
              </a:rPr>
              <a:t>-</a:t>
            </a:r>
            <a:endParaRPr lang="ru-RU" sz="2400" b="1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	Анод</a:t>
            </a:r>
            <a:r>
              <a:rPr lang="ru-RU" sz="2400" b="1" dirty="0">
                <a:solidFill>
                  <a:srgbClr val="FF0000"/>
                </a:solidFill>
              </a:rPr>
              <a:t>: 2</a:t>
            </a:r>
            <a:r>
              <a:rPr lang="en-US" sz="2400" b="1" dirty="0">
                <a:solidFill>
                  <a:srgbClr val="FF0000"/>
                </a:solidFill>
              </a:rPr>
              <a:t>H</a:t>
            </a:r>
            <a:r>
              <a:rPr lang="ru-RU" sz="2400" b="1" baseline="-25000" dirty="0">
                <a:solidFill>
                  <a:srgbClr val="FF0000"/>
                </a:solidFill>
              </a:rPr>
              <a:t>2</a:t>
            </a:r>
            <a:r>
              <a:rPr lang="en-US" sz="2400" b="1" dirty="0">
                <a:solidFill>
                  <a:srgbClr val="FF0000"/>
                </a:solidFill>
              </a:rPr>
              <a:t>O</a:t>
            </a:r>
            <a:r>
              <a:rPr lang="ru-RU" sz="2400" b="1" dirty="0">
                <a:solidFill>
                  <a:srgbClr val="FF0000"/>
                </a:solidFill>
              </a:rPr>
              <a:t> + 2</a:t>
            </a:r>
            <a:r>
              <a:rPr lang="en-US" sz="2400" b="1" i="1" dirty="0">
                <a:solidFill>
                  <a:srgbClr val="FF0000"/>
                </a:solidFill>
              </a:rPr>
              <a:t>e</a:t>
            </a:r>
            <a:r>
              <a:rPr lang="ru-RU" sz="2400" b="1" baseline="30000" dirty="0">
                <a:solidFill>
                  <a:srgbClr val="FF0000"/>
                </a:solidFill>
              </a:rPr>
              <a:t>-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  <a:sym typeface="Symbol" panose="05050102010706020507" pitchFamily="18" charset="2"/>
              </a:rPr>
              <a:t></a:t>
            </a:r>
            <a:r>
              <a:rPr lang="en-US" sz="2400" b="1" dirty="0">
                <a:solidFill>
                  <a:srgbClr val="FF0000"/>
                </a:solidFill>
              </a:rPr>
              <a:t> H</a:t>
            </a:r>
            <a:r>
              <a:rPr lang="ru-RU" sz="2400" b="1" baseline="-25000" dirty="0">
                <a:solidFill>
                  <a:srgbClr val="FF0000"/>
                </a:solidFill>
              </a:rPr>
              <a:t>2</a:t>
            </a:r>
            <a:r>
              <a:rPr lang="ru-RU" sz="2400" b="1" dirty="0">
                <a:solidFill>
                  <a:srgbClr val="FF0000"/>
                </a:solidFill>
              </a:rPr>
              <a:t> + 2</a:t>
            </a:r>
            <a:r>
              <a:rPr lang="en-US" sz="2400" b="1" dirty="0">
                <a:solidFill>
                  <a:srgbClr val="FF0000"/>
                </a:solidFill>
              </a:rPr>
              <a:t>OH</a:t>
            </a:r>
            <a:r>
              <a:rPr lang="ru-RU" sz="2400" b="1" baseline="30000" dirty="0" smtClean="0">
                <a:solidFill>
                  <a:srgbClr val="FF0000"/>
                </a:solidFill>
              </a:rPr>
              <a:t>-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54C5-A16C-40CD-A76C-A03C3AEAA09A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718314"/>
            <a:ext cx="4032448" cy="1518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4734661"/>
            <a:ext cx="4039171" cy="1474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95536" y="6237312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C00000"/>
                </a:solidFill>
              </a:rPr>
              <a:t>Твердый, кристаллический (без </a:t>
            </a:r>
            <a:r>
              <a:rPr lang="en-US" sz="1200" dirty="0" smtClean="0">
                <a:solidFill>
                  <a:srgbClr val="C00000"/>
                </a:solidFill>
              </a:rPr>
              <a:t>M</a:t>
            </a:r>
            <a:r>
              <a:rPr lang="en-US" sz="1200" baseline="30000" dirty="0" smtClean="0">
                <a:solidFill>
                  <a:srgbClr val="C00000"/>
                </a:solidFill>
              </a:rPr>
              <a:t>2+</a:t>
            </a:r>
            <a:r>
              <a:rPr lang="en-US" sz="1200" dirty="0" smtClean="0">
                <a:solidFill>
                  <a:srgbClr val="C00000"/>
                </a:solidFill>
              </a:rPr>
              <a:t>)</a:t>
            </a: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99792" y="623731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Мягкий, нитевидный</a:t>
            </a:r>
            <a:r>
              <a:rPr lang="en-US" sz="1200" dirty="0" smtClean="0">
                <a:solidFill>
                  <a:srgbClr val="00B050"/>
                </a:solidFill>
              </a:rPr>
              <a:t> (c M</a:t>
            </a:r>
            <a:r>
              <a:rPr lang="en-US" sz="1200" baseline="30000" dirty="0" smtClean="0">
                <a:solidFill>
                  <a:srgbClr val="00B050"/>
                </a:solidFill>
              </a:rPr>
              <a:t>2+</a:t>
            </a:r>
            <a:r>
              <a:rPr lang="en-US" sz="1200" dirty="0" smtClean="0">
                <a:solidFill>
                  <a:srgbClr val="00B050"/>
                </a:solidFill>
              </a:rPr>
              <a:t>)</a:t>
            </a:r>
            <a:endParaRPr lang="en-US" sz="1200" dirty="0">
              <a:solidFill>
                <a:srgbClr val="00B050"/>
              </a:solidFill>
            </a:endParaRPr>
          </a:p>
        </p:txBody>
      </p:sp>
      <p:cxnSp>
        <p:nvCxnSpPr>
          <p:cNvPr id="11" name="Elbow Connector 10"/>
          <p:cNvCxnSpPr>
            <a:endCxn id="7" idx="2"/>
          </p:cNvCxnSpPr>
          <p:nvPr/>
        </p:nvCxnSpPr>
        <p:spPr>
          <a:xfrm rot="10800000" flipV="1">
            <a:off x="1511660" y="6187007"/>
            <a:ext cx="4068452" cy="511969"/>
          </a:xfrm>
          <a:prstGeom prst="bentConnector4">
            <a:avLst>
              <a:gd name="adj1" fmla="val 26"/>
              <a:gd name="adj2" fmla="val 122747"/>
            </a:avLst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0"/>
          <p:cNvCxnSpPr>
            <a:endCxn id="9" idx="3"/>
          </p:cNvCxnSpPr>
          <p:nvPr/>
        </p:nvCxnSpPr>
        <p:spPr>
          <a:xfrm rot="10800000" flipV="1">
            <a:off x="4427984" y="4725143"/>
            <a:ext cx="3312368" cy="1743001"/>
          </a:xfrm>
          <a:prstGeom prst="bentConnector3">
            <a:avLst>
              <a:gd name="adj1" fmla="val 33593"/>
            </a:avLst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184576"/>
          </a:xfrm>
        </p:spPr>
        <p:txBody>
          <a:bodyPr>
            <a:normAutofit/>
          </a:bodyPr>
          <a:lstStyle/>
          <a:p>
            <a:pPr lvl="0"/>
            <a:r>
              <a:rPr lang="ru-RU" sz="2400" dirty="0"/>
              <a:t>Совместная кристаллизация </a:t>
            </a:r>
            <a:r>
              <a:rPr lang="ru-RU" sz="2400" dirty="0" smtClean="0"/>
              <a:t>карбонатов металлов с </a:t>
            </a:r>
            <a:r>
              <a:rPr lang="ru-RU" sz="2400" dirty="0"/>
              <a:t>карбонатами </a:t>
            </a:r>
            <a:r>
              <a:rPr lang="ru-RU" sz="2400" dirty="0" smtClean="0"/>
              <a:t>кальция/магния:</a:t>
            </a:r>
          </a:p>
          <a:p>
            <a:pPr lvl="0"/>
            <a:endParaRPr lang="ru-RU" sz="2400" b="1" dirty="0" smtClean="0">
              <a:solidFill>
                <a:srgbClr val="FF0000"/>
              </a:solidFill>
            </a:endParaRPr>
          </a:p>
          <a:p>
            <a:pPr lvl="0" algn="ctr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M</a:t>
            </a:r>
            <a:r>
              <a:rPr lang="en-US" sz="2400" b="1" baseline="30000" dirty="0" smtClean="0">
                <a:solidFill>
                  <a:srgbClr val="FF0000"/>
                </a:solidFill>
              </a:rPr>
              <a:t>2</a:t>
            </a:r>
            <a:r>
              <a:rPr lang="en-US" sz="2400" b="1" baseline="30000" dirty="0">
                <a:solidFill>
                  <a:srgbClr val="FF0000"/>
                </a:solidFill>
              </a:rPr>
              <a:t>+</a:t>
            </a:r>
            <a:r>
              <a:rPr lang="en-US" sz="2400" b="1" dirty="0">
                <a:solidFill>
                  <a:srgbClr val="FF0000"/>
                </a:solidFill>
              </a:rPr>
              <a:t> + 2HCO</a:t>
            </a:r>
            <a:r>
              <a:rPr lang="en-US" sz="2400" b="1" baseline="-25000" dirty="0">
                <a:solidFill>
                  <a:srgbClr val="FF0000"/>
                </a:solidFill>
              </a:rPr>
              <a:t>3</a:t>
            </a:r>
            <a:r>
              <a:rPr lang="en-US" sz="2400" b="1" baseline="30000" dirty="0">
                <a:solidFill>
                  <a:srgbClr val="FF0000"/>
                </a:solidFill>
              </a:rPr>
              <a:t>-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  <a:sym typeface="Symbol" panose="05050102010706020507" pitchFamily="18" charset="2"/>
              </a:rPr>
              <a:t>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MCO</a:t>
            </a:r>
            <a:r>
              <a:rPr lang="en-US" sz="2400" b="1" baseline="-25000" dirty="0" smtClean="0">
                <a:solidFill>
                  <a:srgbClr val="FF0000"/>
                </a:solidFill>
              </a:rPr>
              <a:t>3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+ H</a:t>
            </a:r>
            <a:r>
              <a:rPr lang="en-US" sz="2400" b="1" baseline="-25000" dirty="0">
                <a:solidFill>
                  <a:srgbClr val="FF0000"/>
                </a:solidFill>
              </a:rPr>
              <a:t>2</a:t>
            </a:r>
            <a:r>
              <a:rPr lang="en-US" sz="2400" b="1" dirty="0">
                <a:solidFill>
                  <a:srgbClr val="FF0000"/>
                </a:solidFill>
              </a:rPr>
              <a:t>O + CO</a:t>
            </a:r>
            <a:r>
              <a:rPr lang="en-US" sz="2400" b="1" baseline="-25000" dirty="0">
                <a:solidFill>
                  <a:srgbClr val="FF0000"/>
                </a:solidFill>
              </a:rPr>
              <a:t>2</a:t>
            </a:r>
            <a:endParaRPr lang="ru-RU" sz="2400" b="1" dirty="0">
              <a:solidFill>
                <a:srgbClr val="FF0000"/>
              </a:solidFill>
            </a:endParaRPr>
          </a:p>
          <a:p>
            <a:endParaRPr lang="ru-RU" sz="2400" dirty="0" smtClean="0"/>
          </a:p>
          <a:p>
            <a:pPr algn="just"/>
            <a:r>
              <a:rPr lang="ru-RU" sz="2400" dirty="0" smtClean="0"/>
              <a:t>Включение </a:t>
            </a:r>
            <a:r>
              <a:rPr lang="ru-RU" sz="2400" dirty="0"/>
              <a:t>ионов </a:t>
            </a:r>
            <a:r>
              <a:rPr lang="en-US" sz="2400" dirty="0" smtClean="0"/>
              <a:t>M</a:t>
            </a:r>
            <a:r>
              <a:rPr lang="en-US" sz="2400" baseline="30000" dirty="0" smtClean="0"/>
              <a:t>2+</a:t>
            </a:r>
            <a:r>
              <a:rPr lang="ru-RU" sz="2400" dirty="0" smtClean="0"/>
              <a:t> </a:t>
            </a:r>
            <a:r>
              <a:rPr lang="ru-RU" sz="2400" dirty="0"/>
              <a:t>способствует образованию осадка карбонатов кальция и магния в виде игольчатых кристаллов </a:t>
            </a:r>
            <a:r>
              <a:rPr lang="ru-RU" sz="2400" dirty="0" smtClean="0"/>
              <a:t>арагонита кристаллическая модификация </a:t>
            </a:r>
            <a:r>
              <a:rPr lang="ru-RU" sz="2400" dirty="0"/>
              <a:t>CaCO</a:t>
            </a:r>
            <a:r>
              <a:rPr lang="ru-RU" sz="2400" baseline="-25000" dirty="0"/>
              <a:t>3</a:t>
            </a:r>
            <a:r>
              <a:rPr lang="ru-RU" sz="2400" dirty="0"/>
              <a:t>), которые имеют слабую адгезию с поверхностью и склонны к осыпанию под динамическим воздействием окружающей среды (самоочищение</a:t>
            </a:r>
            <a:r>
              <a:rPr lang="ru-RU" sz="2400" dirty="0" smtClean="0"/>
              <a:t>)</a:t>
            </a:r>
            <a:endParaRPr lang="en-US" sz="2400" i="1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54C5-A16C-40CD-A76C-A03C3AEAA09A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957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985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+mn-lt"/>
              </a:rPr>
              <a:t>Воспроизведение результатов зарубежных исследований</a:t>
            </a:r>
            <a:endParaRPr lang="ru-RU" sz="4000" b="1" dirty="0">
              <a:latin typeface="+mn-lt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54C5-A16C-40CD-A76C-A03C3AEAA09A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83140"/>
            <a:ext cx="384000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36456" y="2383140"/>
            <a:ext cx="384000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55576" y="5457418"/>
            <a:ext cx="3193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+mj-lt"/>
              </a:rPr>
              <a:t>Углеродистая сталь (</a:t>
            </a:r>
            <a:r>
              <a:rPr lang="en-US" sz="2000" b="1" dirty="0" smtClean="0">
                <a:latin typeface="+mj-lt"/>
                <a:sym typeface="Symbol"/>
              </a:rPr>
              <a:t></a:t>
            </a:r>
            <a:r>
              <a:rPr lang="en-US" sz="2000" b="1" dirty="0" smtClean="0">
                <a:latin typeface="+mj-lt"/>
              </a:rPr>
              <a:t>500)</a:t>
            </a:r>
            <a:endParaRPr lang="ru-RU" sz="2000" b="1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80825" y="5457418"/>
            <a:ext cx="20858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latin typeface="+mj-lt"/>
              </a:rPr>
              <a:t>Прототип</a:t>
            </a:r>
          </a:p>
          <a:p>
            <a:pPr algn="ctr"/>
            <a:r>
              <a:rPr lang="ru-RU" sz="2000" b="1" dirty="0" smtClean="0">
                <a:latin typeface="+mj-lt"/>
              </a:rPr>
              <a:t>покрытия (</a:t>
            </a:r>
            <a:r>
              <a:rPr lang="en-US" sz="2000" b="1" dirty="0" smtClean="0">
                <a:sym typeface="Symbol"/>
              </a:rPr>
              <a:t> </a:t>
            </a:r>
            <a:r>
              <a:rPr lang="en-US" sz="2000" b="1" dirty="0" smtClean="0">
                <a:latin typeface="+mj-lt"/>
              </a:rPr>
              <a:t>500)</a:t>
            </a:r>
            <a:endParaRPr lang="ru-RU" sz="20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65448"/>
            <a:ext cx="8229600" cy="5487888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/>
              <a:t>В 2013 г. в сотрудничестве с Пермским государственным университетом были проведены исследования процесса осадкообразования на образцах стали Ст-3 в условиях, характерных для обводненных нефтедобывающих скважин Западной Сибири.</a:t>
            </a:r>
          </a:p>
          <a:p>
            <a:pPr algn="just"/>
            <a:r>
              <a:rPr lang="ru-RU" sz="2400" dirty="0" smtClean="0"/>
              <a:t> Изучено влияние экспериментального композиционного покрытия на характер солеобразования на металлических поверхностях.</a:t>
            </a:r>
          </a:p>
          <a:p>
            <a:pPr algn="just"/>
            <a:endParaRPr lang="ru-RU" sz="2400" dirty="0" smtClean="0"/>
          </a:p>
          <a:p>
            <a:pPr algn="just"/>
            <a:r>
              <a:rPr lang="ru-RU" sz="2400" dirty="0" smtClean="0"/>
              <a:t>Микроскопические </a:t>
            </a:r>
            <a:r>
              <a:rPr lang="ru-RU" sz="2400" dirty="0"/>
              <a:t>исследования осадка нерастворимых карбонатов, полученных из модели пластовой воды подтвердили образование </a:t>
            </a:r>
            <a:r>
              <a:rPr lang="ru-RU" sz="2400" dirty="0" smtClean="0"/>
              <a:t>легкоудаляемых </a:t>
            </a:r>
            <a:r>
              <a:rPr lang="ru-RU" sz="2400" dirty="0"/>
              <a:t>рыхлых кристаллов с низкой адгезией к экспериментальному </a:t>
            </a:r>
            <a:r>
              <a:rPr lang="ru-RU" sz="2400" dirty="0" smtClean="0"/>
              <a:t>покрытию</a:t>
            </a:r>
            <a:endParaRPr lang="en-US" sz="24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54C5-A16C-40CD-A76C-A03C3AEAA09A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594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61864"/>
            <a:ext cx="8229600" cy="1143000"/>
          </a:xfrm>
        </p:spPr>
        <p:txBody>
          <a:bodyPr anchor="t">
            <a:noAutofit/>
          </a:bodyPr>
          <a:lstStyle/>
          <a:p>
            <a:pPr algn="ctr"/>
            <a:r>
              <a:rPr lang="ru-RU" sz="3200" b="1" dirty="0" smtClean="0">
                <a:latin typeface="+mn-lt"/>
                <a:ea typeface="Times New Roman" panose="02020603050405020304" pitchFamily="18" charset="0"/>
              </a:rPr>
              <a:t>Разработка экспериментального лакокрасочного покрытия </a:t>
            </a:r>
            <a:r>
              <a:rPr lang="ru-RU" sz="3200" b="1" dirty="0">
                <a:latin typeface="+mn-lt"/>
                <a:ea typeface="Times New Roman" panose="02020603050405020304" pitchFamily="18" charset="0"/>
              </a:rPr>
              <a:t>(Пк)</a:t>
            </a:r>
            <a:endParaRPr lang="ru-RU" sz="32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204864"/>
            <a:ext cx="8229600" cy="4389120"/>
          </a:xfrm>
        </p:spPr>
        <p:txBody>
          <a:bodyPr>
            <a:normAutofit/>
          </a:bodyPr>
          <a:lstStyle/>
          <a:p>
            <a:pPr algn="just">
              <a:spcAft>
                <a:spcPts val="0"/>
              </a:spcAft>
            </a:pPr>
            <a:r>
              <a:rPr lang="ru-RU" sz="2400" dirty="0" smtClean="0"/>
              <a:t>Наиболее перспективным является создание антикоррозионного композиционного покрытия </a:t>
            </a:r>
            <a:r>
              <a:rPr lang="ru-RU" sz="2400" dirty="0"/>
              <a:t>на основе токопроводящей смолы (лака), в состав которого входят электро- и химически активные мелкодисперсные металлические порошки </a:t>
            </a:r>
            <a:r>
              <a:rPr lang="ru-RU" sz="2400" dirty="0" smtClean="0"/>
              <a:t>и </a:t>
            </a:r>
            <a:r>
              <a:rPr lang="ru-RU" sz="2400" dirty="0" smtClean="0">
                <a:latin typeface="Constantia" panose="02030602050306030303" pitchFamily="18" charset="0"/>
                <a:ea typeface="Times New Roman" panose="02020603050405020304" pitchFamily="18" charset="0"/>
              </a:rPr>
              <a:t>дисперсный технический углеродный продукт. </a:t>
            </a:r>
            <a:endParaRPr lang="ru-RU" sz="2400" dirty="0" smtClean="0">
              <a:latin typeface="Constantia" panose="02030602050306030303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/>
              <a:t>Основа </a:t>
            </a:r>
            <a:r>
              <a:rPr lang="ru-RU" sz="2400" dirty="0"/>
              <a:t>Пк должна обеспечивать достаточную термо- и химстойкость, </a:t>
            </a:r>
            <a:r>
              <a:rPr lang="ru-RU" sz="2400" dirty="0" smtClean="0"/>
              <a:t>изностойкость с отсутствием </a:t>
            </a:r>
            <a:r>
              <a:rPr lang="ru-RU" sz="2400" dirty="0"/>
              <a:t>склонности к набуханию и саморастворению в </a:t>
            </a:r>
            <a:r>
              <a:rPr lang="ru-RU" sz="2400" dirty="0" smtClean="0"/>
              <a:t>минерализованных водных средах </a:t>
            </a:r>
            <a:r>
              <a:rPr lang="ru-RU" sz="2400" dirty="0"/>
              <a:t>при высоких </a:t>
            </a:r>
            <a:r>
              <a:rPr lang="ru-RU" sz="2400" dirty="0" smtClean="0"/>
              <a:t>температурах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54C5-A16C-40CD-A76C-A03C3AEAA09A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539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143000"/>
          </a:xfrm>
        </p:spPr>
        <p:txBody>
          <a:bodyPr anchor="ctr">
            <a:noAutofit/>
          </a:bodyPr>
          <a:lstStyle/>
          <a:p>
            <a:pPr algn="ctr"/>
            <a:r>
              <a:rPr lang="ru-RU" sz="2800" b="1" dirty="0" smtClean="0">
                <a:latin typeface="+mn-lt"/>
                <a:ea typeface="Times New Roman" panose="02020603050405020304" pitchFamily="18" charset="0"/>
              </a:rPr>
              <a:t>Металл-углеродное лакокрасочное покрытие для опытно-промышленных испытаний</a:t>
            </a:r>
            <a:br>
              <a:rPr lang="ru-RU" sz="2800" b="1" dirty="0" smtClean="0">
                <a:latin typeface="+mn-lt"/>
                <a:ea typeface="Times New Roman" panose="02020603050405020304" pitchFamily="18" charset="0"/>
              </a:rPr>
            </a:br>
            <a:r>
              <a:rPr lang="ru-RU" sz="2000" b="1" dirty="0" smtClean="0">
                <a:latin typeface="+mn-lt"/>
                <a:ea typeface="Times New Roman" panose="02020603050405020304" pitchFamily="18" charset="0"/>
              </a:rPr>
              <a:t>Эффект и механизм действия</a:t>
            </a:r>
            <a:endParaRPr lang="ru-RU" sz="2800" b="1" dirty="0">
              <a:latin typeface="+mn-lt"/>
              <a:ea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032448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/>
              <a:t>Технический </a:t>
            </a:r>
            <a:r>
              <a:rPr lang="ru-RU" sz="2000" dirty="0"/>
              <a:t>результат применения </a:t>
            </a:r>
            <a:r>
              <a:rPr lang="ru-RU" sz="2000" dirty="0" smtClean="0"/>
              <a:t>покрытия </a:t>
            </a:r>
            <a:r>
              <a:rPr lang="ru-RU" sz="2000" dirty="0"/>
              <a:t>заключается в повышении </a:t>
            </a:r>
            <a:r>
              <a:rPr lang="ru-RU" sz="2000" dirty="0" smtClean="0"/>
              <a:t>срока службы </a:t>
            </a:r>
            <a:r>
              <a:rPr lang="ru-RU" sz="2000" dirty="0"/>
              <a:t>погружных центробежных насосов </a:t>
            </a:r>
            <a:r>
              <a:rPr lang="ru-RU" sz="2000" dirty="0" smtClean="0"/>
              <a:t>          в условиях неорганических </a:t>
            </a:r>
            <a:r>
              <a:rPr lang="ru-RU" sz="2000" dirty="0" err="1" smtClean="0"/>
              <a:t>солеотложений</a:t>
            </a:r>
            <a:r>
              <a:rPr lang="ru-RU" sz="2000" dirty="0" smtClean="0"/>
              <a:t>.</a:t>
            </a:r>
            <a:endParaRPr lang="ru-RU" sz="2000" dirty="0"/>
          </a:p>
          <a:p>
            <a:pPr algn="just"/>
            <a:r>
              <a:rPr lang="ru-RU" sz="2000" dirty="0" smtClean="0"/>
              <a:t>Лакокрасочное </a:t>
            </a:r>
            <a:r>
              <a:rPr lang="ru-RU" sz="2000" dirty="0"/>
              <a:t>покрытие, постепенно растворяясь, переводит в добываемую жидкость </a:t>
            </a:r>
            <a:r>
              <a:rPr lang="ru-RU" sz="2000" dirty="0" smtClean="0"/>
              <a:t>ионы </a:t>
            </a:r>
            <a:r>
              <a:rPr lang="en-US" sz="2000" dirty="0" smtClean="0"/>
              <a:t>M</a:t>
            </a:r>
            <a:r>
              <a:rPr lang="ru-RU" sz="2000" baseline="30000" dirty="0" smtClean="0"/>
              <a:t>2+</a:t>
            </a:r>
            <a:r>
              <a:rPr lang="ru-RU" sz="2000" dirty="0" smtClean="0"/>
              <a:t>, </a:t>
            </a:r>
            <a:r>
              <a:rPr lang="ru-RU" sz="2000" dirty="0"/>
              <a:t>ответственные за </a:t>
            </a:r>
            <a:r>
              <a:rPr lang="ru-RU" sz="2000" dirty="0" smtClean="0"/>
              <a:t>ингибирование.</a:t>
            </a:r>
            <a:endParaRPr lang="en-US" sz="2000" dirty="0" smtClean="0"/>
          </a:p>
          <a:p>
            <a:pPr algn="just"/>
            <a:r>
              <a:rPr lang="ru-RU" sz="2000" dirty="0" smtClean="0"/>
              <a:t>Подтвержденный в литературе эффект </a:t>
            </a:r>
            <a:r>
              <a:rPr lang="ru-RU" sz="2000" dirty="0"/>
              <a:t>наступает уже при </a:t>
            </a:r>
            <a:r>
              <a:rPr lang="ru-RU" sz="2000" dirty="0" smtClean="0"/>
              <a:t>концентрации</a:t>
            </a:r>
            <a:r>
              <a:rPr lang="en-US" sz="2000" dirty="0" smtClean="0"/>
              <a:t> </a:t>
            </a:r>
            <a:r>
              <a:rPr lang="en-US" sz="2000" dirty="0"/>
              <a:t>M</a:t>
            </a:r>
            <a:r>
              <a:rPr lang="ru-RU" sz="2000" baseline="30000" dirty="0"/>
              <a:t>2+</a:t>
            </a:r>
            <a:r>
              <a:rPr lang="ru-RU" sz="2000" dirty="0" smtClean="0"/>
              <a:t> </a:t>
            </a:r>
            <a:r>
              <a:rPr lang="ru-RU" sz="2000" dirty="0"/>
              <a:t>1 мг/л и менее, что на порядок ниже обычных органических ингибиторов </a:t>
            </a:r>
            <a:r>
              <a:rPr lang="ru-RU" sz="2000" dirty="0" smtClean="0"/>
              <a:t>солеотложения. Как следствие, омывающая поверхность ЭЦН </a:t>
            </a:r>
            <a:r>
              <a:rPr lang="ru-RU" sz="2000" dirty="0"/>
              <a:t>жидкость попадает </a:t>
            </a:r>
            <a:r>
              <a:rPr lang="ru-RU" sz="2000" dirty="0" smtClean="0"/>
              <a:t>на прием насоса </a:t>
            </a:r>
            <a:r>
              <a:rPr lang="ru-RU" sz="2000" dirty="0"/>
              <a:t>уже достаточно насыщенная </a:t>
            </a:r>
            <a:r>
              <a:rPr lang="ru-RU" sz="2000" dirty="0" smtClean="0"/>
              <a:t>ингибирующими ионами.</a:t>
            </a:r>
            <a:endParaRPr lang="ru-RU" sz="2000" dirty="0"/>
          </a:p>
          <a:p>
            <a:pPr algn="just"/>
            <a:r>
              <a:rPr lang="ru-RU" sz="2000" dirty="0"/>
              <a:t>Таким образом </a:t>
            </a:r>
            <a:r>
              <a:rPr lang="ru-RU" sz="2000" dirty="0" smtClean="0"/>
              <a:t>покрытие выполняет функции защитного слоя, не позволяющего образовываться карбонатам на поверхности ЭЦН, а также </a:t>
            </a:r>
            <a:r>
              <a:rPr lang="ru-RU" sz="2000" dirty="0"/>
              <a:t>носителя (дозатора) </a:t>
            </a:r>
            <a:r>
              <a:rPr lang="ru-RU" sz="2000" dirty="0" smtClean="0"/>
              <a:t>ингибирующих ионов для подачи в рабочие органы насоса.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54C5-A16C-40CD-A76C-A03C3AEAA09A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522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896544"/>
          </a:xfrm>
        </p:spPr>
        <p:txBody>
          <a:bodyPr>
            <a:noAutofit/>
          </a:bodyPr>
          <a:lstStyle/>
          <a:p>
            <a:pPr lvl="0" algn="just"/>
            <a:r>
              <a:rPr lang="ru-RU" sz="2400" dirty="0"/>
              <a:t>Устойчиво при температуре до +300</a:t>
            </a:r>
            <a:r>
              <a:rPr lang="en-US" sz="2400" baseline="30000" dirty="0" smtClean="0"/>
              <a:t>o</a:t>
            </a:r>
            <a:r>
              <a:rPr lang="en-US" sz="2400" dirty="0" smtClean="0"/>
              <a:t>C</a:t>
            </a:r>
            <a:endParaRPr lang="ru-RU" sz="2400" dirty="0"/>
          </a:p>
          <a:p>
            <a:pPr lvl="0" algn="just"/>
            <a:r>
              <a:rPr lang="ru-RU" sz="2400" dirty="0"/>
              <a:t>Не требует термообработки </a:t>
            </a:r>
            <a:r>
              <a:rPr lang="ru-RU" sz="2400" dirty="0" smtClean="0"/>
              <a:t>и УФ-отверждения окрашенных </a:t>
            </a:r>
            <a:r>
              <a:rPr lang="ru-RU" sz="2400" dirty="0"/>
              <a:t>деталей и </a:t>
            </a:r>
            <a:r>
              <a:rPr lang="ru-RU" sz="2400" dirty="0" smtClean="0"/>
              <a:t>изделий</a:t>
            </a:r>
            <a:endParaRPr lang="ru-RU" sz="2400" dirty="0"/>
          </a:p>
          <a:p>
            <a:pPr lvl="0" algn="just"/>
            <a:r>
              <a:rPr lang="ru-RU" sz="2400" dirty="0" smtClean="0"/>
              <a:t>Эффективная </a:t>
            </a:r>
            <a:r>
              <a:rPr lang="ru-RU" sz="2400" dirty="0"/>
              <a:t>комбинация модификаторов и </a:t>
            </a:r>
            <a:r>
              <a:rPr lang="ru-RU" sz="2400" dirty="0" smtClean="0"/>
              <a:t>ПАВ, </a:t>
            </a:r>
            <a:r>
              <a:rPr lang="ru-RU" sz="2400" dirty="0"/>
              <a:t>обеспечивают хорошие реологические свойства ЛКМ. Удобна в применении и легко </a:t>
            </a:r>
            <a:r>
              <a:rPr lang="ru-RU" sz="2400" dirty="0" smtClean="0"/>
              <a:t>готовится </a:t>
            </a:r>
            <a:r>
              <a:rPr lang="ru-RU" sz="2400" dirty="0"/>
              <a:t>к </a:t>
            </a:r>
            <a:r>
              <a:rPr lang="ru-RU" sz="2400" dirty="0" smtClean="0"/>
              <a:t>работе</a:t>
            </a:r>
          </a:p>
          <a:p>
            <a:pPr lvl="0" algn="just"/>
            <a:r>
              <a:rPr lang="ru-RU" sz="2400" dirty="0" smtClean="0"/>
              <a:t>Применение </a:t>
            </a:r>
            <a:r>
              <a:rPr lang="ru-RU" sz="2400" dirty="0"/>
              <a:t>на окрасочном производстве не требует переучивания и специальной подготовки </a:t>
            </a:r>
            <a:r>
              <a:rPr lang="ru-RU" sz="2400" dirty="0" smtClean="0"/>
              <a:t>персонала</a:t>
            </a:r>
          </a:p>
          <a:p>
            <a:pPr lvl="0" algn="just"/>
            <a:r>
              <a:rPr lang="ru-RU" sz="2400" dirty="0" smtClean="0"/>
              <a:t>Не требует специального инструмента </a:t>
            </a:r>
            <a:r>
              <a:rPr lang="ru-RU" sz="2400" dirty="0"/>
              <a:t>и </a:t>
            </a:r>
            <a:r>
              <a:rPr lang="ru-RU" sz="2400" dirty="0" smtClean="0"/>
              <a:t>оборудования </a:t>
            </a:r>
            <a:r>
              <a:rPr lang="ru-RU" sz="2400" dirty="0"/>
              <a:t>для </a:t>
            </a:r>
            <a:r>
              <a:rPr lang="ru-RU" sz="2400" dirty="0" smtClean="0"/>
              <a:t>нанесения</a:t>
            </a:r>
          </a:p>
          <a:p>
            <a:pPr lvl="0" algn="just"/>
            <a:r>
              <a:rPr lang="ru-RU" sz="2400" b="1" dirty="0" smtClean="0"/>
              <a:t>ВАЖНО</a:t>
            </a:r>
            <a:r>
              <a:rPr lang="ru-RU" sz="2400" dirty="0" smtClean="0"/>
              <a:t>: Требуется тщательная </a:t>
            </a:r>
            <a:r>
              <a:rPr lang="ru-RU" sz="2400" dirty="0"/>
              <a:t>очистка поверхности от загрязнений и полное удаление старого лакокрасочного </a:t>
            </a:r>
            <a:r>
              <a:rPr lang="ru-RU" sz="2400" dirty="0" smtClean="0"/>
              <a:t>покрытия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54C5-A16C-40CD-A76C-A03C3AEAA09A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848104"/>
            <a:ext cx="8229600" cy="636680"/>
          </a:xfrm>
        </p:spPr>
        <p:txBody>
          <a:bodyPr anchor="ctr">
            <a:noAutofit/>
          </a:bodyPr>
          <a:lstStyle/>
          <a:p>
            <a:pPr algn="ctr"/>
            <a:r>
              <a:rPr lang="ru-RU" sz="2800" b="1" dirty="0" smtClean="0">
                <a:latin typeface="+mn-lt"/>
                <a:ea typeface="Times New Roman" panose="02020603050405020304" pitchFamily="18" charset="0"/>
              </a:rPr>
              <a:t>Характеристики покрытия</a:t>
            </a:r>
            <a:endParaRPr lang="ru-RU" sz="2800" b="1" dirty="0">
              <a:latin typeface="+mn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77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000" b="1" dirty="0" smtClean="0">
                <a:latin typeface="+mn-lt"/>
              </a:rPr>
              <a:t>Подготовка к первым испытаниям </a:t>
            </a:r>
            <a:br>
              <a:rPr lang="ru-RU" sz="3000" b="1" dirty="0" smtClean="0">
                <a:latin typeface="+mn-lt"/>
              </a:rPr>
            </a:br>
            <a:r>
              <a:rPr lang="ru-RU" sz="3000" b="1" dirty="0" smtClean="0">
                <a:latin typeface="+mn-lt"/>
              </a:rPr>
              <a:t>антикоррозионного</a:t>
            </a:r>
            <a:r>
              <a:rPr lang="en-US" sz="3000" b="1" dirty="0" smtClean="0">
                <a:latin typeface="+mn-lt"/>
              </a:rPr>
              <a:t> </a:t>
            </a:r>
            <a:r>
              <a:rPr lang="ru-RU" sz="3000" b="1" dirty="0" smtClean="0">
                <a:latin typeface="+mn-lt"/>
              </a:rPr>
              <a:t>покрытия в НК      «Салым Петролеум» (ХМАО, август 2013 г.)</a:t>
            </a:r>
            <a:endParaRPr lang="ru-RU" sz="3000" b="1" dirty="0">
              <a:latin typeface="+mn-lt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2376264" y="1988840"/>
            <a:ext cx="6660232" cy="1061472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ЭЦН 1760 </a:t>
            </a:r>
            <a:r>
              <a:rPr lang="en-US" dirty="0" smtClean="0"/>
              <a:t>EZLine (Schlumberger)</a:t>
            </a:r>
          </a:p>
          <a:p>
            <a:r>
              <a:rPr lang="en-US" dirty="0" smtClean="0"/>
              <a:t>2695 </a:t>
            </a:r>
            <a:r>
              <a:rPr lang="ru-RU" dirty="0" smtClean="0"/>
              <a:t>м, Т</a:t>
            </a:r>
            <a:r>
              <a:rPr lang="ru-RU" baseline="-25000" dirty="0" smtClean="0"/>
              <a:t>пласт</a:t>
            </a:r>
            <a:r>
              <a:rPr lang="ru-RU" dirty="0" smtClean="0"/>
              <a:t> = 83 </a:t>
            </a:r>
            <a:r>
              <a:rPr lang="en-US" baseline="30000" dirty="0" smtClean="0"/>
              <a:t>o</a:t>
            </a:r>
            <a:r>
              <a:rPr lang="ru-RU" dirty="0" smtClean="0"/>
              <a:t>С</a:t>
            </a:r>
            <a:r>
              <a:rPr lang="en-US" dirty="0" smtClean="0"/>
              <a:t>, 100 </a:t>
            </a:r>
            <a:r>
              <a:rPr lang="ru-RU" dirty="0" smtClean="0"/>
              <a:t>м</a:t>
            </a:r>
            <a:r>
              <a:rPr lang="ru-RU" baseline="30000" dirty="0" smtClean="0"/>
              <a:t>3</a:t>
            </a:r>
            <a:r>
              <a:rPr lang="ru-RU" dirty="0" smtClean="0"/>
              <a:t>/сут, 10-20% </a:t>
            </a:r>
            <a:r>
              <a:rPr lang="en-US" dirty="0" smtClean="0"/>
              <a:t>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endParaRPr lang="ru-RU" dirty="0" smtClean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54C5-A16C-40CD-A76C-A03C3AEAA09A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2051" name="Picture 3" descr="F:\IMG_03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2115" y="3069120"/>
            <a:ext cx="1919805" cy="144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2052" name="Picture 4" descr="F:\IMG_03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48339" y="3069120"/>
            <a:ext cx="1919805" cy="144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2053" name="Picture 5" descr="F:\IMG_035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3069120"/>
            <a:ext cx="1919805" cy="144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2054" name="Picture 6" descr="F:\IMG_037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9947" y="4149240"/>
            <a:ext cx="1919805" cy="144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2055" name="Picture 7" descr="F:\SAM_020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0032" y="4437112"/>
            <a:ext cx="1620000" cy="216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2056" name="Picture 8" descr="F:\SAM_020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60232" y="4437112"/>
            <a:ext cx="1620000" cy="216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2050" name="Picture 2" descr="F:\IMG_034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4053" y="2061048"/>
            <a:ext cx="1919805" cy="144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2057" name="Picture 9" descr="F:\SAM_019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56016" y="4977352"/>
            <a:ext cx="2160000" cy="1620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00" y="1"/>
            <a:ext cx="8016348" cy="685800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54C5-A16C-40CD-A76C-A03C3AEAA09A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476673"/>
            <a:ext cx="5410944" cy="432047"/>
          </a:xfrm>
        </p:spPr>
        <p:txBody>
          <a:bodyPr>
            <a:noAutofit/>
          </a:bodyPr>
          <a:lstStyle/>
          <a:p>
            <a:pPr algn="r"/>
            <a:r>
              <a:rPr lang="ru-RU" sz="3200" dirty="0" smtClean="0">
                <a:latin typeface="+mn-lt"/>
              </a:rPr>
              <a:t>Промежуточные результаты</a:t>
            </a:r>
            <a:endParaRPr lang="ru-RU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8171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54C5-A16C-40CD-A76C-A03C3AEAA09A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04" y="595710"/>
            <a:ext cx="3240360" cy="576064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264" y="595710"/>
            <a:ext cx="4864536" cy="2736304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334" y="3714858"/>
            <a:ext cx="4762113" cy="267869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</p:pic>
    </p:spTree>
    <p:extLst>
      <p:ext uri="{BB962C8B-B14F-4D97-AF65-F5344CB8AC3E}">
        <p14:creationId xmlns:p14="http://schemas.microsoft.com/office/powerpoint/2010/main" val="335129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90" y="3760075"/>
            <a:ext cx="3896021" cy="2922017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54C5-A16C-40CD-A76C-A03C3AEAA09A}" type="slidenum">
              <a:rPr lang="ru-RU" smtClean="0"/>
              <a:pPr/>
              <a:t>18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669" y="1701567"/>
            <a:ext cx="4757534" cy="3568151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75" y="1701567"/>
            <a:ext cx="3885037" cy="2913779"/>
          </a:xfrm>
        </p:spPr>
      </p:pic>
      <p:sp>
        <p:nvSpPr>
          <p:cNvPr id="8" name="TextBox 7"/>
          <p:cNvSpPr txBox="1"/>
          <p:nvPr/>
        </p:nvSpPr>
        <p:spPr>
          <a:xfrm>
            <a:off x="291744" y="224239"/>
            <a:ext cx="864096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Наше достижение.</a:t>
            </a:r>
          </a:p>
          <a:p>
            <a:pPr algn="just"/>
            <a:r>
              <a:rPr lang="ru-RU" sz="2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ЭЦН </a:t>
            </a:r>
            <a:r>
              <a:rPr lang="ru-RU" sz="2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после наработки 608 суток</a:t>
            </a:r>
            <a:r>
              <a:rPr lang="ru-RU" sz="2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. Ремонт производился по причине ГТМ (оптимизация добычи), т.е. вплоть до остановки скважина работала нормально. </a:t>
            </a:r>
            <a:r>
              <a:rPr lang="ru-RU" sz="2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Отложений на ЭЦН не обнаружено</a:t>
            </a:r>
            <a:r>
              <a:rPr lang="ru-RU" sz="2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.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71035" y="5459315"/>
            <a:ext cx="462144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chemeClr val="tx2"/>
                </a:solidFill>
              </a:rPr>
              <a:t>На фото видно, что покрытие частично осталось на ПЭД, где температура поверхности ниже.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6584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ОПИ в ООО « ЛУКОЙЛ ЭПУ Сервис»</a:t>
            </a:r>
            <a:endParaRPr lang="ru-RU" sz="32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25658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dirty="0" smtClean="0"/>
              <a:t>В ноябре-декабре 2016 года на </a:t>
            </a:r>
            <a:r>
              <a:rPr lang="ru-RU" sz="2400" dirty="0"/>
              <a:t>месторождениях  ТПП «</a:t>
            </a:r>
            <a:r>
              <a:rPr lang="ru-RU" sz="2400" dirty="0" err="1"/>
              <a:t>Повхнефтегаз</a:t>
            </a:r>
            <a:r>
              <a:rPr lang="ru-RU" sz="2400" dirty="0"/>
              <a:t>» были произведены монтажи оборудования (</a:t>
            </a:r>
            <a:r>
              <a:rPr lang="ru-RU" sz="2400" dirty="0" err="1"/>
              <a:t>гидрозащита</a:t>
            </a:r>
            <a:r>
              <a:rPr lang="ru-RU" sz="2400" dirty="0"/>
              <a:t> П92 в количестве 3-х шт. и погружные  электродвигатели в количестве 3-х шт.). Корпуса данного оборудования были обработаны комплексной защитой подземного оборудования </a:t>
            </a:r>
            <a:r>
              <a:rPr lang="ru-RU" sz="2400" dirty="0" err="1"/>
              <a:t>антисолевого</a:t>
            </a:r>
            <a:r>
              <a:rPr lang="ru-RU" sz="2400" dirty="0"/>
              <a:t> состава (КАС «ТЭРА</a:t>
            </a:r>
            <a:r>
              <a:rPr lang="ru-RU" sz="2400" baseline="30000" dirty="0"/>
              <a:t>ТМ</a:t>
            </a:r>
            <a:r>
              <a:rPr lang="ru-RU" sz="2400" dirty="0"/>
              <a:t>»).</a:t>
            </a:r>
          </a:p>
          <a:p>
            <a:pPr algn="just"/>
            <a:r>
              <a:rPr lang="ru-RU" sz="2400" dirty="0"/>
              <a:t>По состоянию на </a:t>
            </a:r>
            <a:r>
              <a:rPr lang="ru-RU" sz="2400" dirty="0" smtClean="0"/>
              <a:t>31.07.2017 </a:t>
            </a:r>
            <a:r>
              <a:rPr lang="ru-RU" sz="2400" dirty="0"/>
              <a:t>года, оборудование находится в работе, наработка   превысила 200 суток. </a:t>
            </a:r>
            <a:endParaRPr lang="ru-RU" sz="2400" dirty="0" smtClean="0"/>
          </a:p>
          <a:p>
            <a:pPr algn="just"/>
            <a:r>
              <a:rPr lang="ru-RU" sz="2400" dirty="0"/>
              <a:t>На основании данных об эксплуатации оборудования можно сделать вывод, что критерий опытно-промышленных испытаний комплексной защиты подземного оборудования выполнен. Результаты опытно – промышленных испытаний признать успешными.</a:t>
            </a:r>
          </a:p>
          <a:p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54C5-A16C-40CD-A76C-A03C3AEAA09A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0499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54C5-A16C-40CD-A76C-A03C3AEAA09A}" type="slidenum">
              <a:rPr lang="ru-RU" smtClean="0"/>
              <a:pPr/>
              <a:t>20</a:t>
            </a:fld>
            <a:endParaRPr lang="ru-RU"/>
          </a:p>
        </p:txBody>
      </p:sp>
      <p:pic>
        <p:nvPicPr>
          <p:cNvPr id="1027" name="Picture 3" descr="C:\Users\Александр\Documents\Ингибиторы\ООО КР-Петролеум\документы и сертификаты на химию\Патент 2549844 (Композиция антисолевого р-ра) 16.12.2013-16.12.2033гг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620688"/>
            <a:ext cx="4176463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623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/>
          <a:lstStyle/>
          <a:p>
            <a:pPr algn="ctr"/>
            <a:r>
              <a:rPr lang="ru-RU" dirty="0" smtClean="0">
                <a:latin typeface="+mn-lt"/>
              </a:rPr>
              <a:t>Выводы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36504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 smtClean="0"/>
              <a:t>Продемонстрирована возможность приготовления и нанесения покрытия в условиях цеха ремонта ЭЦН</a:t>
            </a:r>
          </a:p>
          <a:p>
            <a:pPr algn="just"/>
            <a:r>
              <a:rPr lang="ru-RU" dirty="0" smtClean="0"/>
              <a:t>После нанесения покрытия отмечено повышение МРП на всех трех установках ЭЦН </a:t>
            </a:r>
          </a:p>
          <a:p>
            <a:pPr algn="just"/>
            <a:r>
              <a:rPr lang="ru-RU" dirty="0" smtClean="0"/>
              <a:t>  За время проведения опытно-промышленных испытаний установки работали без подклинок, роста давления на приеме и температуры электродвигателя (по данным телеметрии)</a:t>
            </a:r>
          </a:p>
          <a:p>
            <a:pPr algn="just"/>
            <a:r>
              <a:rPr lang="ru-RU" dirty="0" smtClean="0"/>
              <a:t>Представляет интерес расширить применение на других типоразмерах и условиях эксплуатации ЭЦН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54C5-A16C-40CD-A76C-A03C3AEAA09A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4478</TotalTime>
  <Words>872</Words>
  <Application>Microsoft Office PowerPoint</Application>
  <PresentationFormat>Экран (4:3)</PresentationFormat>
  <Paragraphs>90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Calibri</vt:lpstr>
      <vt:lpstr>Constantia</vt:lpstr>
      <vt:lpstr>Symbol</vt:lpstr>
      <vt:lpstr>Times New Roman</vt:lpstr>
      <vt:lpstr>Wingdings 2</vt:lpstr>
      <vt:lpstr>Поток</vt:lpstr>
      <vt:lpstr>ООО «НОВОТЕКС»   КОМПЛЕКСНАЯ ЗАЩИТА ПОДЗЕМНОГО ОБОРУДОВАНИЯ МЕТОДОМ ЭЛЕКТРОХИМИЧЕСКОГО ИНГИБИРОВАНИЯ </vt:lpstr>
      <vt:lpstr>Вступление</vt:lpstr>
      <vt:lpstr>Солеотложения на корпусе ЭЦН</vt:lpstr>
      <vt:lpstr>Презентация PowerPoint</vt:lpstr>
      <vt:lpstr>Методы предупреждения солеотложений в подземном оборудовании</vt:lpstr>
      <vt:lpstr>Перспективы борьбы  с солеотложением</vt:lpstr>
      <vt:lpstr> Эффект ионов переходных металлов на карбонатные солеотложения</vt:lpstr>
      <vt:lpstr>Физико-химический механизм защитного действия</vt:lpstr>
      <vt:lpstr>Презентация PowerPoint</vt:lpstr>
      <vt:lpstr>Воспроизведение результатов зарубежных исследований</vt:lpstr>
      <vt:lpstr>Презентация PowerPoint</vt:lpstr>
      <vt:lpstr>Разработка экспериментального лакокрасочного покрытия (Пк)</vt:lpstr>
      <vt:lpstr>Металл-углеродное лакокрасочное покрытие для опытно-промышленных испытаний Эффект и механизм действия</vt:lpstr>
      <vt:lpstr>Характеристики покрытия</vt:lpstr>
      <vt:lpstr>Подготовка к первым испытаниям  антикоррозионного покрытия в НК      «Салым Петролеум» (ХМАО, август 2013 г.)</vt:lpstr>
      <vt:lpstr>Промежуточные результаты</vt:lpstr>
      <vt:lpstr>Презентация PowerPoint</vt:lpstr>
      <vt:lpstr>Презентация PowerPoint</vt:lpstr>
      <vt:lpstr>ОПИ в ООО « ЛУКОЙЛ ЭПУ Сервис»</vt:lpstr>
      <vt:lpstr>Презентация PowerPoint</vt:lpstr>
      <vt:lpstr>Выводы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Андрей Костин</cp:lastModifiedBy>
  <cp:revision>213</cp:revision>
  <dcterms:created xsi:type="dcterms:W3CDTF">2013-11-05T16:02:22Z</dcterms:created>
  <dcterms:modified xsi:type="dcterms:W3CDTF">2023-02-08T13:31:37Z</dcterms:modified>
</cp:coreProperties>
</file>